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2" r:id="rId3"/>
    <p:sldId id="273" r:id="rId4"/>
    <p:sldId id="274" r:id="rId5"/>
    <p:sldId id="27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4056"/>
    <a:srgbClr val="FE805F"/>
    <a:srgbClr val="009FD9"/>
    <a:srgbClr val="6D83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076140234721229"/>
          <c:y val="5.9280745262482726E-2"/>
          <c:w val="0.58491504971006913"/>
          <c:h val="0.9023611254500284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90500" h="38100"/>
            </a:sp3d>
          </c:spPr>
          <c:explosion val="1"/>
          <c:dPt>
            <c:idx val="0"/>
            <c:bubble3D val="0"/>
            <c:spPr>
              <a:solidFill>
                <a:schemeClr val="accent1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01-35E0-430E-9C48-1EBC7AE57F52}"/>
              </c:ext>
            </c:extLst>
          </c:dPt>
          <c:dPt>
            <c:idx val="1"/>
            <c:bubble3D val="0"/>
            <c:spPr>
              <a:solidFill>
                <a:schemeClr val="accent1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03-35E0-430E-9C48-1EBC7AE57F52}"/>
              </c:ext>
            </c:extLst>
          </c:dPt>
          <c:cat>
            <c:strRef>
              <c:f>Sheet1!$A$2:$A$3</c:f>
              <c:strCache>
                <c:ptCount val="2"/>
                <c:pt idx="0">
                  <c:v>50%</c:v>
                </c:pt>
                <c:pt idx="1">
                  <c:v>Pub50%
Private 
Sectorlic 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50</c:v>
                </c:pt>
                <c:pt idx="1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5E0-430E-9C48-1EBC7AE57F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0.53635</cdr:x>
      <cdr:y>0.2374</cdr:y>
    </cdr:from>
    <cdr:to>
      <cdr:x>0.66378</cdr:x>
      <cdr:y>0.56974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F4E4DD87-01EF-4FC2-AF68-2AAF52ECC925}"/>
            </a:ext>
          </a:extLst>
        </cdr:cNvPr>
        <cdr:cNvSpPr txBox="1"/>
      </cdr:nvSpPr>
      <cdr:spPr>
        <a:xfrm xmlns:a="http://schemas.openxmlformats.org/drawingml/2006/main">
          <a:off x="4359469" y="1286416"/>
          <a:ext cx="1035698" cy="18008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0.51869</cdr:x>
      <cdr:y>0.33039</cdr:y>
    </cdr:from>
    <cdr:to>
      <cdr:x>0.76132</cdr:x>
      <cdr:y>0.66961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18DA0A64-28FE-4AF5-A545-188AEA57327B}"/>
            </a:ext>
          </a:extLst>
        </cdr:cNvPr>
        <cdr:cNvSpPr txBox="1"/>
      </cdr:nvSpPr>
      <cdr:spPr>
        <a:xfrm xmlns:a="http://schemas.openxmlformats.org/drawingml/2006/main">
          <a:off x="2481493" y="1134927"/>
          <a:ext cx="1160825" cy="11652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800" b="1" dirty="0">
              <a:solidFill>
                <a:schemeClr val="bg1"/>
              </a:solidFill>
            </a:rPr>
            <a:t>50%</a:t>
          </a:r>
        </a:p>
        <a:p xmlns:a="http://schemas.openxmlformats.org/drawingml/2006/main">
          <a:pPr algn="ctr"/>
          <a:r>
            <a:rPr lang="en-US" sz="1800" b="1" dirty="0">
              <a:solidFill>
                <a:schemeClr val="bg1"/>
              </a:solidFill>
            </a:rPr>
            <a:t>Private </a:t>
          </a:r>
        </a:p>
        <a:p xmlns:a="http://schemas.openxmlformats.org/drawingml/2006/main">
          <a:pPr algn="ctr"/>
          <a:r>
            <a:rPr lang="en-US" sz="1800" b="1" dirty="0">
              <a:solidFill>
                <a:schemeClr val="bg1"/>
              </a:solidFill>
            </a:rPr>
            <a:t>Sector</a:t>
          </a:r>
        </a:p>
        <a:p xmlns:a="http://schemas.openxmlformats.org/drawingml/2006/main">
          <a:endParaRPr lang="en-US" sz="1800" dirty="0"/>
        </a:p>
      </cdr:txBody>
    </cdr:sp>
  </cdr:relSizeAnchor>
  <cdr:relSizeAnchor xmlns:cdr="http://schemas.openxmlformats.org/drawingml/2006/chartDrawing">
    <cdr:from>
      <cdr:x>0.24073</cdr:x>
      <cdr:y>0.34111</cdr:y>
    </cdr:from>
    <cdr:to>
      <cdr:x>0.45863</cdr:x>
      <cdr:y>0.701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967C663C-D2BA-4064-AC74-C9F313185DA0}"/>
            </a:ext>
          </a:extLst>
        </cdr:cNvPr>
        <cdr:cNvSpPr txBox="1"/>
      </cdr:nvSpPr>
      <cdr:spPr>
        <a:xfrm xmlns:a="http://schemas.openxmlformats.org/drawingml/2006/main">
          <a:off x="1151702" y="1171737"/>
          <a:ext cx="1042454" cy="12362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800" b="1" dirty="0">
              <a:solidFill>
                <a:schemeClr val="bg1"/>
              </a:solidFill>
            </a:rPr>
            <a:t>50%</a:t>
          </a:r>
        </a:p>
        <a:p xmlns:a="http://schemas.openxmlformats.org/drawingml/2006/main">
          <a:pPr algn="ctr"/>
          <a:r>
            <a:rPr lang="en-US" sz="1800" b="1" dirty="0">
              <a:solidFill>
                <a:schemeClr val="bg1"/>
              </a:solidFill>
            </a:rPr>
            <a:t>Public </a:t>
          </a:r>
        </a:p>
        <a:p xmlns:a="http://schemas.openxmlformats.org/drawingml/2006/main">
          <a:pPr algn="ctr"/>
          <a:r>
            <a:rPr lang="en-US" sz="1800" b="1" dirty="0">
              <a:solidFill>
                <a:schemeClr val="bg1"/>
              </a:solidFill>
            </a:rPr>
            <a:t>Sector (NRC)</a:t>
          </a:r>
        </a:p>
        <a:p xmlns:a="http://schemas.openxmlformats.org/drawingml/2006/main">
          <a:endParaRPr lang="en-US" sz="18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131CD-3050-4C30-A2CA-79BFC8955E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E5332C-3474-447F-820D-4880837250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DD5EC7-7C33-4A74-A0ED-BC9768F5A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B795-C75A-4FC9-926F-C6A9B556562A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6CCEA8-E435-4F9F-9593-2B7A5B955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EF28BA-DF6C-40D5-BED8-4D528974A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0713-479B-4F76-A272-34AD5AB11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813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50FA5-E5CB-493A-AB8D-8671C869A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93207C-894A-4DFC-8FA4-BFC9224C73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94A3F4-E373-4AC5-8C80-6F39CBBBE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B795-C75A-4FC9-926F-C6A9B556562A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346C38-7BBC-49D6-8E53-A94124ED1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BBD126-E5CE-42EC-A66B-CD49ABB94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0713-479B-4F76-A272-34AD5AB11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182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B303EC-70DC-43FF-A934-08ECB36192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258AD3-6CB4-483E-A70D-E744C969A5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27DA8D-4FCE-4DF0-98B3-73A6DB672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B795-C75A-4FC9-926F-C6A9B556562A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84EB38-F6D9-43F2-8CAC-D011CA1DA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F7A80E-6C70-43C1-BAA0-2C9F5CD77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0713-479B-4F76-A272-34AD5AB11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387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4E754-6E90-47DE-BFD2-307F59952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7B726-A68B-44FC-8AF6-C4C8B859D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F5CB32-2B1D-40F8-886A-0F85BA21E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B795-C75A-4FC9-926F-C6A9B556562A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D8826-CEC9-405A-8B84-EB8C72DF2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BD51A1-E5F8-4F8C-9F83-5E11353CC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0713-479B-4F76-A272-34AD5AB11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487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338E5-A689-4900-B63A-220B87A74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FCCD22-7E39-4E1F-A8B3-E36CE5E896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8FA14E-0E99-44A1-9A94-36D22CD1A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B795-C75A-4FC9-926F-C6A9B556562A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E4C1DD-F0B0-4FE6-BB0F-D55994EFD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B061B3-7C9B-4E63-83DB-218B56479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0713-479B-4F76-A272-34AD5AB11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82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F2847-0DFD-49FC-8143-77AB1A8D9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DAB26-7604-4D97-A37F-13E48FBB74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982B00-6851-4E79-A09E-C47565E6DC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3C3A33-43A7-4713-B979-711D5C57F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B795-C75A-4FC9-926F-C6A9B556562A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6C367D-910C-4BEE-9355-43CBB976D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27BC66-5688-4D8E-85C3-7BD8ACDE8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0713-479B-4F76-A272-34AD5AB11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682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EDF05-1F62-4CA0-B057-4045DE96E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5CC9F3-739F-4218-B793-055D8ABAEE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2596F0-4EA6-4AE1-B95C-E06FF7E31A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783975-A6C8-4AED-94E7-BE148923A3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817BFF-72F0-4561-A404-C0ED4034C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270BBF-C3BD-4918-A84C-F4CC40C6B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B795-C75A-4FC9-926F-C6A9B556562A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EBCB40-48DF-474C-B51B-9A0FD1B4D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5E9D09-504A-4A88-8E49-097FB9C32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0713-479B-4F76-A272-34AD5AB11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520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A853F-389F-4677-A908-C9E0A85F4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1D638E-D423-44A6-B3DA-D809528C7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B795-C75A-4FC9-926F-C6A9B556562A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5BDEF4-7D6A-4CEA-8645-1EE7DB876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5DB80F-827B-4F95-ADF8-5DC604122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0713-479B-4F76-A272-34AD5AB11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912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2AD1D5-AF0A-43AC-B9A1-36213032F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B795-C75A-4FC9-926F-C6A9B556562A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2F8BF0-E7A9-43B4-9224-3368F9155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881E54-EE7B-4E77-B080-0A37F4BE6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0713-479B-4F76-A272-34AD5AB11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207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547CA-46B4-4550-8453-D72B66E29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6CBBF-28E5-4621-951F-F617EECB21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EE4677-460E-4CFD-BB31-EE2D4A6B59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805E74-2E00-4D47-9EBE-327FACDB5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B795-C75A-4FC9-926F-C6A9B556562A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F1F59A-FB3A-436E-97B6-9652D0246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EAB10F-CB16-443F-94DD-D642F6C95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0713-479B-4F76-A272-34AD5AB11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234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DA9E1-F666-4975-81D1-9D510543A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7E7188-F745-477D-8E00-1FD3038BBD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0EFACB-4AC1-48DA-87FA-A92B7E4E02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16B0A8-A184-4E09-AB62-52FBB51C6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B795-C75A-4FC9-926F-C6A9B556562A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AEC534-29FD-41E1-9508-D9DE4E4E5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1A0319-FB49-4C14-9991-B759D1EB1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0713-479B-4F76-A272-34AD5AB11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421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D0953E-C7C4-4BEE-AC14-06F374D7A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C575F5-CD3F-46B4-85A6-1D2408942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3881C6-0D55-406B-8D7B-9E32319264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DB795-C75A-4FC9-926F-C6A9B556562A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54D5F7-CA14-4A31-B2EC-8E2B315A12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754B44-9808-43B2-9E86-D2FFD583C9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E0713-479B-4F76-A272-34AD5AB11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121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rc.gov.lk/" TargetMode="External"/><Relationship Id="rId2" Type="http://schemas.openxmlformats.org/officeDocument/2006/relationships/hyperlink" Target="mailto:ppp@nrc.gov.lk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A68B052-7E95-4883-AFAF-21A64245DE2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" r="476" b="29965"/>
          <a:stretch/>
        </p:blipFill>
        <p:spPr>
          <a:xfrm>
            <a:off x="-15182" y="2425958"/>
            <a:ext cx="12222363" cy="368559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0196523-26CD-40EB-9F34-0C1D6D660D1B}"/>
              </a:ext>
            </a:extLst>
          </p:cNvPr>
          <p:cNvSpPr txBox="1"/>
          <p:nvPr/>
        </p:nvSpPr>
        <p:spPr>
          <a:xfrm>
            <a:off x="1218906" y="341302"/>
            <a:ext cx="9890449" cy="169277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6000" b="1" dirty="0">
                <a:ln/>
                <a:solidFill>
                  <a:schemeClr val="accent4"/>
                </a:solidFill>
              </a:rPr>
              <a:t>National Research Council </a:t>
            </a:r>
          </a:p>
          <a:p>
            <a:pPr algn="ctr"/>
            <a:r>
              <a:rPr lang="en-US" sz="4400" b="1" dirty="0">
                <a:ln/>
                <a:solidFill>
                  <a:schemeClr val="accent4"/>
                </a:solidFill>
              </a:rPr>
              <a:t>Public Private Partnership Program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2BBEE70-F28F-436F-8418-6101BEF0B8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3094" y="550615"/>
            <a:ext cx="841272" cy="138114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09D43D0-9884-4E28-A446-1DCDD5218F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789" y="550615"/>
            <a:ext cx="897540" cy="1274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761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95DE30A7-90EA-4E01-9C0D-34A3F1CABE89}"/>
              </a:ext>
            </a:extLst>
          </p:cNvPr>
          <p:cNvSpPr txBox="1"/>
          <p:nvPr/>
        </p:nvSpPr>
        <p:spPr>
          <a:xfrm>
            <a:off x="1828799" y="3059668"/>
            <a:ext cx="21834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Arial Rounded MT Bold" panose="020F0704030504030204" pitchFamily="34" charset="0"/>
              </a:rPr>
              <a:t>Partnership Type</a:t>
            </a: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D4ABCBE4-CD8B-4FD4-A9B8-AD418A4D87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9927786"/>
              </p:ext>
            </p:extLst>
          </p:nvPr>
        </p:nvGraphicFramePr>
        <p:xfrm>
          <a:off x="661777" y="3805246"/>
          <a:ext cx="5177635" cy="26212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{00A15C55-8517-42AA-B614-E9B94910E393}</a:tableStyleId>
              </a:tblPr>
              <a:tblGrid>
                <a:gridCol w="2860144">
                  <a:extLst>
                    <a:ext uri="{9D8B030D-6E8A-4147-A177-3AD203B41FA5}">
                      <a16:colId xmlns:a16="http://schemas.microsoft.com/office/drawing/2014/main" val="611953302"/>
                    </a:ext>
                  </a:extLst>
                </a:gridCol>
                <a:gridCol w="2317491">
                  <a:extLst>
                    <a:ext uri="{9D8B030D-6E8A-4147-A177-3AD203B41FA5}">
                      <a16:colId xmlns:a16="http://schemas.microsoft.com/office/drawing/2014/main" val="961200449"/>
                    </a:ext>
                  </a:extLst>
                </a:gridCol>
              </a:tblGrid>
              <a:tr h="65013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Public Partner</a:t>
                      </a:r>
                    </a:p>
                    <a:p>
                      <a:pPr algn="ctr"/>
                      <a:r>
                        <a:rPr lang="en-US" sz="2000" dirty="0"/>
                        <a:t>(Research Partner)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Private Partner</a:t>
                      </a:r>
                    </a:p>
                    <a:p>
                      <a:pPr algn="ctr"/>
                      <a:r>
                        <a:rPr lang="en-US" sz="2000" dirty="0"/>
                        <a:t>(Industry Partner)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890042"/>
                  </a:ext>
                </a:extLst>
              </a:tr>
              <a:tr h="178080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Researcher from Universities,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R &amp; D Institutes, Corporations, Ministries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(to provide research expertise)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2000" dirty="0"/>
                        <a:t>Private or Public commercial enterprises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05920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44C6B39E-18E6-45DB-A70F-0D67654CCF97}"/>
              </a:ext>
            </a:extLst>
          </p:cNvPr>
          <p:cNvSpPr txBox="1"/>
          <p:nvPr/>
        </p:nvSpPr>
        <p:spPr>
          <a:xfrm>
            <a:off x="8874955" y="3043086"/>
            <a:ext cx="1160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Arial Rounded MT Bold" panose="020F0704030504030204" pitchFamily="34" charset="0"/>
              </a:rPr>
              <a:t>Funding</a:t>
            </a:r>
            <a:endParaRPr lang="en-US" dirty="0">
              <a:solidFill>
                <a:schemeClr val="accent4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CCFBF46-1D87-4E62-B338-12A51156164A}"/>
              </a:ext>
            </a:extLst>
          </p:cNvPr>
          <p:cNvSpPr txBox="1"/>
          <p:nvPr/>
        </p:nvSpPr>
        <p:spPr>
          <a:xfrm>
            <a:off x="121298" y="0"/>
            <a:ext cx="11975627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2400" b="1" dirty="0">
                <a:ln/>
                <a:solidFill>
                  <a:schemeClr val="accent4"/>
                </a:solidFill>
              </a:rPr>
              <a:t>National Research Council - Public Private Partnership Program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9511DA-C601-474F-8E1B-1084C5E2CC74}"/>
              </a:ext>
            </a:extLst>
          </p:cNvPr>
          <p:cNvSpPr txBox="1"/>
          <p:nvPr/>
        </p:nvSpPr>
        <p:spPr>
          <a:xfrm>
            <a:off x="216374" y="591883"/>
            <a:ext cx="11975626" cy="230832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Forms partnerships between </a:t>
            </a:r>
          </a:p>
          <a:p>
            <a:pPr algn="ctr"/>
            <a:r>
              <a:rPr lang="en-US" sz="3600" b="1" dirty="0">
                <a:solidFill>
                  <a:schemeClr val="bg1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the public sector and private sector </a:t>
            </a:r>
          </a:p>
          <a:p>
            <a:pPr algn="ctr"/>
            <a:r>
              <a:rPr lang="en-US" sz="3600" b="1" dirty="0">
                <a:solidFill>
                  <a:schemeClr val="bg1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to conduct research </a:t>
            </a:r>
          </a:p>
          <a:p>
            <a:pPr algn="ctr"/>
            <a:r>
              <a:rPr lang="en-US" sz="3600" b="1" dirty="0">
                <a:solidFill>
                  <a:schemeClr val="bg1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that will contribute to the national economy.</a:t>
            </a:r>
            <a:endParaRPr lang="en-US" sz="3600" dirty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01DE0513-FE95-4AF9-B857-DBEA827C14B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13312465"/>
              </p:ext>
            </p:extLst>
          </p:nvPr>
        </p:nvGraphicFramePr>
        <p:xfrm>
          <a:off x="6573419" y="3211329"/>
          <a:ext cx="5618580" cy="3641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797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5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3243FA9C-B2F7-4C6B-987A-33C390F6B6A0}"/>
              </a:ext>
            </a:extLst>
          </p:cNvPr>
          <p:cNvSpPr txBox="1"/>
          <p:nvPr/>
        </p:nvSpPr>
        <p:spPr>
          <a:xfrm>
            <a:off x="1594024" y="1133399"/>
            <a:ext cx="597436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l"/>
            <a:r>
              <a:rPr lang="en-US" sz="4000" b="1" dirty="0">
                <a:solidFill>
                  <a:schemeClr val="bg1">
                    <a:lumMod val="75000"/>
                  </a:schemeClr>
                </a:solidFill>
              </a:rPr>
              <a:t>For any research </a:t>
            </a:r>
          </a:p>
          <a:p>
            <a:pPr lvl="0" algn="l"/>
            <a:r>
              <a:rPr lang="en-US" sz="4000" b="1" dirty="0">
                <a:solidFill>
                  <a:schemeClr val="bg1">
                    <a:lumMod val="75000"/>
                  </a:schemeClr>
                </a:solidFill>
              </a:rPr>
              <a:t>leading to development of</a:t>
            </a:r>
          </a:p>
        </p:txBody>
      </p:sp>
      <p:sp>
        <p:nvSpPr>
          <p:cNvPr id="25" name="Teardrop 24">
            <a:extLst>
              <a:ext uri="{FF2B5EF4-FFF2-40B4-BE49-F238E27FC236}">
                <a16:creationId xmlns:a16="http://schemas.microsoft.com/office/drawing/2014/main" id="{A3A7ED45-516F-4280-9FDF-1881D3DB6FBA}"/>
              </a:ext>
            </a:extLst>
          </p:cNvPr>
          <p:cNvSpPr/>
          <p:nvPr/>
        </p:nvSpPr>
        <p:spPr>
          <a:xfrm rot="2700000">
            <a:off x="6574209" y="2827846"/>
            <a:ext cx="2019953" cy="2019953"/>
          </a:xfrm>
          <a:prstGeom prst="teardrop">
            <a:avLst>
              <a:gd name="adj" fmla="val 100000"/>
            </a:avLst>
          </a:prstGeom>
          <a:solidFill>
            <a:srgbClr val="99CCFF"/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4">
              <a:shade val="50000"/>
              <a:hueOff val="-594204"/>
              <a:satOff val="0"/>
              <a:lumOff val="48303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0EA5F5A5-6966-48BF-A1E6-46613F0EC084}"/>
              </a:ext>
            </a:extLst>
          </p:cNvPr>
          <p:cNvGrpSpPr/>
          <p:nvPr/>
        </p:nvGrpSpPr>
        <p:grpSpPr>
          <a:xfrm>
            <a:off x="6051015" y="2899761"/>
            <a:ext cx="2489959" cy="1885177"/>
            <a:chOff x="4494700" y="828585"/>
            <a:chExt cx="2489959" cy="1885177"/>
          </a:xfrm>
          <a:scene3d>
            <a:camera prst="orthographicFront"/>
            <a:lightRig rig="flat" dir="t"/>
          </a:scene3d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1CA6FF2-6A63-4843-9547-9CD6E2EA13E5}"/>
                </a:ext>
              </a:extLst>
            </p:cNvPr>
            <p:cNvSpPr/>
            <p:nvPr/>
          </p:nvSpPr>
          <p:spPr>
            <a:xfrm>
              <a:off x="5099821" y="828585"/>
              <a:ext cx="1884838" cy="1885177"/>
            </a:xfrm>
            <a:prstGeom prst="ellipse">
              <a:avLst/>
            </a:prstGeom>
            <a:sp3d z="190500" extrusionH="12700" prstMaterial="plastic">
              <a:bevelT w="50800" h="50800"/>
            </a:sp3d>
          </p:spPr>
          <p:style>
            <a:lnRef idx="1">
              <a:schemeClr val="accent4">
                <a:shade val="50000"/>
                <a:hueOff val="-594204"/>
                <a:satOff val="0"/>
                <a:lumOff val="48303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Oval 4">
              <a:extLst>
                <a:ext uri="{FF2B5EF4-FFF2-40B4-BE49-F238E27FC236}">
                  <a16:creationId xmlns:a16="http://schemas.microsoft.com/office/drawing/2014/main" id="{B5B9FF3F-127E-42DF-88C1-18488A6ED812}"/>
                </a:ext>
              </a:extLst>
            </p:cNvPr>
            <p:cNvSpPr txBox="1"/>
            <p:nvPr/>
          </p:nvSpPr>
          <p:spPr>
            <a:xfrm>
              <a:off x="4494700" y="1056966"/>
              <a:ext cx="1346441" cy="1346453"/>
            </a:xfrm>
            <a:prstGeom prst="rect">
              <a:avLst/>
            </a:prstGeom>
            <a:sp3d z="1905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400" kern="1200" dirty="0">
                <a:latin typeface="Algerian" panose="04020705040A02060702" pitchFamily="82" charset="0"/>
              </a:endParaRPr>
            </a:p>
          </p:txBody>
        </p:sp>
      </p:grpSp>
      <p:sp>
        <p:nvSpPr>
          <p:cNvPr id="31" name="Oval 30">
            <a:extLst>
              <a:ext uri="{FF2B5EF4-FFF2-40B4-BE49-F238E27FC236}">
                <a16:creationId xmlns:a16="http://schemas.microsoft.com/office/drawing/2014/main" id="{B8E65B55-1F70-4D34-8BCF-2FFFA0A823BC}"/>
              </a:ext>
            </a:extLst>
          </p:cNvPr>
          <p:cNvSpPr/>
          <p:nvPr/>
        </p:nvSpPr>
        <p:spPr>
          <a:xfrm>
            <a:off x="9175101" y="2879089"/>
            <a:ext cx="2019886" cy="2019857"/>
          </a:xfrm>
          <a:prstGeom prst="ellipse">
            <a:avLst/>
          </a:prstGeom>
          <a:solidFill>
            <a:srgbClr val="3366CC"/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4">
              <a:shade val="5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6805B36-1B7A-41D7-A5E5-7A7CCFA707C1}"/>
              </a:ext>
            </a:extLst>
          </p:cNvPr>
          <p:cNvSpPr/>
          <p:nvPr/>
        </p:nvSpPr>
        <p:spPr>
          <a:xfrm>
            <a:off x="9242625" y="2946428"/>
            <a:ext cx="1884838" cy="1885177"/>
          </a:xfrm>
          <a:prstGeom prst="ellipse">
            <a:avLst/>
          </a:prstGeom>
          <a:scene3d>
            <a:camera prst="orthographicFront"/>
            <a:lightRig rig="flat" dir="t"/>
          </a:scene3d>
          <a:sp3d z="190500" extrusionH="12700" prstMaterial="plastic">
            <a:bevelT w="50800" h="50800"/>
          </a:sp3d>
        </p:spPr>
        <p:style>
          <a:lnRef idx="1">
            <a:schemeClr val="accent4">
              <a:shade val="5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0" name="Oval 4">
            <a:extLst>
              <a:ext uri="{FF2B5EF4-FFF2-40B4-BE49-F238E27FC236}">
                <a16:creationId xmlns:a16="http://schemas.microsoft.com/office/drawing/2014/main" id="{ABD01143-7CCE-47A4-A765-9795F4D9E5F7}"/>
              </a:ext>
            </a:extLst>
          </p:cNvPr>
          <p:cNvSpPr txBox="1"/>
          <p:nvPr/>
        </p:nvSpPr>
        <p:spPr>
          <a:xfrm>
            <a:off x="9511823" y="3211264"/>
            <a:ext cx="1346441" cy="1346453"/>
          </a:xfrm>
          <a:prstGeom prst="rect">
            <a:avLst/>
          </a:prstGeom>
          <a:scene3d>
            <a:camera prst="orthographicFront"/>
            <a:lightRig rig="flat" dir="t"/>
          </a:scene3d>
          <a:sp3d z="190500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860" tIns="22860" rIns="22860" bIns="22860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800" kern="1200" dirty="0">
                <a:latin typeface="Algerian" panose="04020705040A02060702" pitchFamily="82" charset="0"/>
              </a:rPr>
              <a:t>PROTOTYPE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6F509C8-7F65-4CB0-B420-A822AD833CD9}"/>
              </a:ext>
            </a:extLst>
          </p:cNvPr>
          <p:cNvSpPr txBox="1"/>
          <p:nvPr/>
        </p:nvSpPr>
        <p:spPr>
          <a:xfrm>
            <a:off x="6496872" y="3658545"/>
            <a:ext cx="2208929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800" kern="1200" dirty="0">
                <a:latin typeface="Algerian" panose="04020705040A02060702" pitchFamily="82" charset="0"/>
              </a:rPr>
              <a:t>CONCEPT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8A317B-B60E-4A34-96C5-722F759766FD}"/>
              </a:ext>
            </a:extLst>
          </p:cNvPr>
          <p:cNvSpPr txBox="1"/>
          <p:nvPr/>
        </p:nvSpPr>
        <p:spPr>
          <a:xfrm>
            <a:off x="1594024" y="2923787"/>
            <a:ext cx="5322735" cy="313932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3600" b="1" dirty="0">
                <a:ln/>
                <a:solidFill>
                  <a:schemeClr val="accent4"/>
                </a:solidFill>
              </a:rPr>
              <a:t>New products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3600" b="1" dirty="0">
                <a:ln/>
                <a:solidFill>
                  <a:schemeClr val="accent4"/>
                </a:solidFill>
              </a:rPr>
              <a:t>New processes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3600" b="1" dirty="0">
                <a:ln/>
                <a:solidFill>
                  <a:schemeClr val="accent4"/>
                </a:solidFill>
              </a:rPr>
              <a:t>Services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3600" b="1" dirty="0">
                <a:ln/>
                <a:solidFill>
                  <a:schemeClr val="accent4"/>
                </a:solidFill>
              </a:rPr>
              <a:t>Value addition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3600" b="1" dirty="0">
                <a:ln/>
                <a:solidFill>
                  <a:schemeClr val="accent4"/>
                </a:solidFill>
              </a:rPr>
              <a:t>Technology transfers</a:t>
            </a:r>
          </a:p>
          <a:p>
            <a:endParaRPr lang="en-US" b="1" dirty="0">
              <a:ln/>
              <a:solidFill>
                <a:schemeClr val="accent4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7125E45-96B3-40AF-AACC-38E21DC3F011}"/>
              </a:ext>
            </a:extLst>
          </p:cNvPr>
          <p:cNvSpPr txBox="1"/>
          <p:nvPr/>
        </p:nvSpPr>
        <p:spPr>
          <a:xfrm>
            <a:off x="121298" y="0"/>
            <a:ext cx="11975627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2400" b="1" dirty="0">
                <a:ln/>
                <a:solidFill>
                  <a:schemeClr val="accent4"/>
                </a:solidFill>
              </a:rPr>
              <a:t>National Research Council - Public Private Partnership Program</a:t>
            </a:r>
          </a:p>
        </p:txBody>
      </p:sp>
    </p:spTree>
    <p:extLst>
      <p:ext uri="{BB962C8B-B14F-4D97-AF65-F5344CB8AC3E}">
        <p14:creationId xmlns:p14="http://schemas.microsoft.com/office/powerpoint/2010/main" val="4202548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3C8AFCB-C7FC-44EB-80F0-4682EB38A3A0}"/>
              </a:ext>
            </a:extLst>
          </p:cNvPr>
          <p:cNvSpPr txBox="1"/>
          <p:nvPr/>
        </p:nvSpPr>
        <p:spPr>
          <a:xfrm>
            <a:off x="954252" y="1122314"/>
            <a:ext cx="982630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>
                    <a:lumMod val="75000"/>
                  </a:schemeClr>
                </a:solidFill>
              </a:rPr>
              <a:t>Identify your research need.</a:t>
            </a:r>
          </a:p>
          <a:p>
            <a:pPr algn="ctr"/>
            <a:endParaRPr lang="en-US" sz="2400" b="1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lang="en-US" sz="2400" b="1" dirty="0">
                <a:solidFill>
                  <a:schemeClr val="bg1">
                    <a:lumMod val="75000"/>
                  </a:schemeClr>
                </a:solidFill>
              </a:rPr>
              <a:t>Speak to a public sector researcher &amp; develop a proposal OR</a:t>
            </a:r>
          </a:p>
          <a:p>
            <a:pPr algn="ctr"/>
            <a:r>
              <a:rPr lang="en-US" sz="2400" b="1" dirty="0">
                <a:solidFill>
                  <a:schemeClr val="bg1">
                    <a:lumMod val="75000"/>
                  </a:schemeClr>
                </a:solidFill>
              </a:rPr>
              <a:t>Directly come to us (We will find a research partner for you).</a:t>
            </a:r>
          </a:p>
          <a:p>
            <a:pPr algn="ctr"/>
            <a:endParaRPr lang="en-US" sz="2400" b="1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lang="en-US" sz="2400" b="1" dirty="0">
                <a:solidFill>
                  <a:schemeClr val="bg1">
                    <a:lumMod val="75000"/>
                  </a:schemeClr>
                </a:solidFill>
              </a:rPr>
              <a:t>We evaluate your proposal &amp; select the best</a:t>
            </a:r>
          </a:p>
          <a:p>
            <a:pPr algn="ctr"/>
            <a:endParaRPr lang="en-US" sz="2400" b="1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lang="en-US" sz="2400" b="1" dirty="0">
                <a:solidFill>
                  <a:schemeClr val="bg1">
                    <a:lumMod val="75000"/>
                  </a:schemeClr>
                </a:solidFill>
              </a:rPr>
              <a:t>If your proposals are selected</a:t>
            </a:r>
          </a:p>
          <a:p>
            <a:pPr algn="ctr"/>
            <a:r>
              <a:rPr lang="en-US" sz="2400" b="1" dirty="0">
                <a:solidFill>
                  <a:schemeClr val="bg1">
                    <a:lumMod val="75000"/>
                  </a:schemeClr>
                </a:solidFill>
              </a:rPr>
              <a:t>50% of your research project’s budget </a:t>
            </a:r>
          </a:p>
          <a:p>
            <a:pPr algn="ctr"/>
            <a:r>
              <a:rPr lang="en-US" sz="2400" b="1" dirty="0">
                <a:solidFill>
                  <a:schemeClr val="bg1">
                    <a:lumMod val="75000"/>
                  </a:schemeClr>
                </a:solidFill>
              </a:rPr>
              <a:t>Will be funded by NRC*</a:t>
            </a:r>
          </a:p>
          <a:p>
            <a:pPr algn="ctr"/>
            <a:endParaRPr lang="en-US" sz="2400" b="1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lang="en-US" sz="2400" b="1" dirty="0">
                <a:solidFill>
                  <a:schemeClr val="bg1">
                    <a:lumMod val="75000"/>
                  </a:schemeClr>
                </a:solidFill>
              </a:rPr>
              <a:t>after entering to an agreement.</a:t>
            </a:r>
          </a:p>
          <a:p>
            <a:pPr algn="ctr"/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16C775-FFF2-4F90-BA0C-5CD25156ABE5}"/>
              </a:ext>
            </a:extLst>
          </p:cNvPr>
          <p:cNvSpPr txBox="1"/>
          <p:nvPr/>
        </p:nvSpPr>
        <p:spPr>
          <a:xfrm>
            <a:off x="5268686" y="6117673"/>
            <a:ext cx="22486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>
                <a:solidFill>
                  <a:schemeClr val="bg1">
                    <a:lumMod val="75000"/>
                  </a:schemeClr>
                </a:solidFill>
              </a:rPr>
              <a:t>*Conditions apply</a:t>
            </a:r>
            <a:endParaRPr lang="en-US" sz="1400" b="1" dirty="0">
              <a:solidFill>
                <a:schemeClr val="bg1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2C128C0-EEEB-4A62-8E26-1E591E638B7C}"/>
              </a:ext>
            </a:extLst>
          </p:cNvPr>
          <p:cNvSpPr txBox="1"/>
          <p:nvPr/>
        </p:nvSpPr>
        <p:spPr>
          <a:xfrm>
            <a:off x="121298" y="0"/>
            <a:ext cx="11975627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2400" b="1" dirty="0">
                <a:ln/>
                <a:solidFill>
                  <a:schemeClr val="accent4"/>
                </a:solidFill>
              </a:rPr>
              <a:t>National Research Council - Public Private Partnership Program</a:t>
            </a:r>
          </a:p>
        </p:txBody>
      </p:sp>
    </p:spTree>
    <p:extLst>
      <p:ext uri="{BB962C8B-B14F-4D97-AF65-F5344CB8AC3E}">
        <p14:creationId xmlns:p14="http://schemas.microsoft.com/office/powerpoint/2010/main" val="2103278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A75620B-89F2-4B94-8A0A-D9DE536CF95E}"/>
              </a:ext>
            </a:extLst>
          </p:cNvPr>
          <p:cNvSpPr/>
          <p:nvPr/>
        </p:nvSpPr>
        <p:spPr>
          <a:xfrm>
            <a:off x="0" y="-817"/>
            <a:ext cx="12192000" cy="685881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396223-C384-4A9A-9DAE-9C8DD409A334}"/>
              </a:ext>
            </a:extLst>
          </p:cNvPr>
          <p:cNvSpPr txBox="1"/>
          <p:nvPr/>
        </p:nvSpPr>
        <p:spPr>
          <a:xfrm>
            <a:off x="4255662" y="1169551"/>
            <a:ext cx="3691784" cy="71404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FE805F"/>
                </a:solidFill>
              </a:rPr>
              <a:t>Telephone: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</a:rPr>
              <a:t>+94 11 267 5176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</a:rPr>
              <a:t>+94 11 269 1512</a:t>
            </a:r>
          </a:p>
          <a:p>
            <a:pPr algn="ctr"/>
            <a:endParaRPr lang="en-US" sz="2000" b="1" dirty="0">
              <a:solidFill>
                <a:schemeClr val="bg1"/>
              </a:solidFill>
            </a:endParaRPr>
          </a:p>
          <a:p>
            <a:pPr algn="ctr"/>
            <a:r>
              <a:rPr lang="en-US" sz="2400" b="1" dirty="0">
                <a:solidFill>
                  <a:srgbClr val="FE805F"/>
                </a:solidFill>
              </a:rPr>
              <a:t>Email: 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ppp@nrc.gov.lk</a:t>
            </a:r>
            <a:endParaRPr lang="en-US" sz="2400" b="1" dirty="0">
              <a:solidFill>
                <a:schemeClr val="bg1"/>
              </a:solidFill>
            </a:endParaRPr>
          </a:p>
          <a:p>
            <a:pPr algn="ctr"/>
            <a:endParaRPr lang="en-US" sz="2000" b="1" dirty="0">
              <a:solidFill>
                <a:schemeClr val="bg1"/>
              </a:solidFill>
            </a:endParaRPr>
          </a:p>
          <a:p>
            <a:pPr algn="ctr"/>
            <a:r>
              <a:rPr lang="en-US" sz="2400" b="1" dirty="0">
                <a:solidFill>
                  <a:srgbClr val="FE805F"/>
                </a:solidFill>
              </a:rPr>
              <a:t>Website: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www.nrc.gov.lk</a:t>
            </a:r>
            <a:endParaRPr lang="en-US" sz="2400" b="1" dirty="0">
              <a:solidFill>
                <a:schemeClr val="bg1"/>
              </a:solidFill>
            </a:endParaRPr>
          </a:p>
          <a:p>
            <a:pPr algn="ctr"/>
            <a:endParaRPr lang="en-US" sz="2000" b="1" dirty="0">
              <a:solidFill>
                <a:schemeClr val="bg1"/>
              </a:solidFill>
            </a:endParaRPr>
          </a:p>
          <a:p>
            <a:pPr algn="ctr"/>
            <a:r>
              <a:rPr lang="en-US" sz="2400" b="1" dirty="0">
                <a:solidFill>
                  <a:srgbClr val="FE805F"/>
                </a:solidFill>
              </a:rPr>
              <a:t>Address: 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</a:rPr>
              <a:t>National Research Council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</a:rPr>
              <a:t>120/7, Vidya Mawatha,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</a:rPr>
              <a:t>Colombo 07.</a:t>
            </a:r>
          </a:p>
          <a:p>
            <a:pPr algn="ctr"/>
            <a:endParaRPr lang="en-US" sz="2000" b="1" dirty="0">
              <a:solidFill>
                <a:schemeClr val="bg1"/>
              </a:solidFill>
            </a:endParaRPr>
          </a:p>
          <a:p>
            <a:pPr algn="ctr"/>
            <a:endParaRPr lang="en-US" sz="2000" b="1" dirty="0">
              <a:solidFill>
                <a:schemeClr val="bg1"/>
              </a:solidFill>
            </a:endParaRPr>
          </a:p>
          <a:p>
            <a:pPr algn="ctr"/>
            <a:endParaRPr lang="en-US" sz="2000" b="1" dirty="0">
              <a:solidFill>
                <a:schemeClr val="bg1"/>
              </a:solidFill>
            </a:endParaRPr>
          </a:p>
          <a:p>
            <a:pPr algn="ctr"/>
            <a:endParaRPr lang="en-US" sz="2000" b="1" dirty="0">
              <a:solidFill>
                <a:schemeClr val="bg1"/>
              </a:solidFill>
            </a:endParaRPr>
          </a:p>
          <a:p>
            <a:endParaRPr lang="en-US" sz="2400" dirty="0">
              <a:solidFill>
                <a:schemeClr val="bg1">
                  <a:lumMod val="85000"/>
                </a:schemeClr>
              </a:solidFill>
            </a:endParaRPr>
          </a:p>
          <a:p>
            <a:endParaRPr lang="en-US" sz="1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E8EA03-502D-4006-B68D-A5B2B8130689}"/>
              </a:ext>
            </a:extLst>
          </p:cNvPr>
          <p:cNvSpPr txBox="1"/>
          <p:nvPr/>
        </p:nvSpPr>
        <p:spPr>
          <a:xfrm>
            <a:off x="4691955" y="461665"/>
            <a:ext cx="255793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bg1">
                    <a:lumMod val="75000"/>
                  </a:schemeClr>
                </a:solidFill>
              </a:rPr>
              <a:t>Contact us: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40F157F-F99F-4F04-89B6-76E4ED7B0449}"/>
              </a:ext>
            </a:extLst>
          </p:cNvPr>
          <p:cNvSpPr txBox="1"/>
          <p:nvPr/>
        </p:nvSpPr>
        <p:spPr>
          <a:xfrm>
            <a:off x="121298" y="0"/>
            <a:ext cx="11975627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2400" b="1" dirty="0">
                <a:ln/>
                <a:solidFill>
                  <a:schemeClr val="accent4"/>
                </a:solidFill>
              </a:rPr>
              <a:t>National Research Council - Public Private Partnership Program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C04AF6-8D88-4AFF-92E7-ED9AA4ED9CA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>
          <a:xfrm>
            <a:off x="0" y="1781028"/>
            <a:ext cx="3955007" cy="298691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61EBC09-49ED-469C-A8E6-B5E2C076EC9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72"/>
          <a:stretch/>
        </p:blipFill>
        <p:spPr>
          <a:xfrm>
            <a:off x="8274339" y="1781028"/>
            <a:ext cx="3917660" cy="298691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F282F28-7A3A-4F02-9B8D-B4FF7A84A485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62"/>
          <a:stretch/>
        </p:blipFill>
        <p:spPr>
          <a:xfrm>
            <a:off x="5146951" y="6286403"/>
            <a:ext cx="1924319" cy="506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837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237</Words>
  <Application>Microsoft Office PowerPoint</Application>
  <PresentationFormat>Widescreen</PresentationFormat>
  <Paragraphs>67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Algerian</vt:lpstr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Nadeeka Dissanayake</dc:creator>
  <cp:lastModifiedBy>Nadeeka Dissanayake</cp:lastModifiedBy>
  <cp:revision>38</cp:revision>
  <dcterms:created xsi:type="dcterms:W3CDTF">2023-03-23T09:41:41Z</dcterms:created>
  <dcterms:modified xsi:type="dcterms:W3CDTF">2023-03-27T06:56:29Z</dcterms:modified>
</cp:coreProperties>
</file>